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0FA403-2976-48D0-8087-46A84B896EE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CF991-0A83-4EE3-BE02-A4A3A284726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F111F-5F38-4305-8225-98349FB1B94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466A4-6D76-49BF-97F4-985D9B950B7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11EA1-F9FB-4E3B-840D-D5EFBA3B7B0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6A93D-141F-4F75-966D-4FACCAA65F4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AA1CBA-AC8B-4154-B9AC-C1A0CB9C558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B58439-E29C-4B31-98B8-360C3B433E8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1242E-1593-4426-8BFA-8846F729018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F357A-29F8-4013-BB60-6B9653A0E91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1C6F1F-411E-43FE-A45B-6D1203BB3C1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DAEDBBF-90BD-4F4E-B6FE-F27C7A912355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611188" y="476250"/>
            <a:ext cx="7848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4000">
                <a:latin typeface="Arial Black" pitchFamily="34" charset="0"/>
              </a:rPr>
              <a:t>Si mes r</a:t>
            </a:r>
            <a:r>
              <a:rPr lang="en-US" sz="4000">
                <a:latin typeface="Arial Black" pitchFamily="34" charset="0"/>
              </a:rPr>
              <a:t>ê</a:t>
            </a:r>
            <a:r>
              <a:rPr lang="en-NZ" sz="4000">
                <a:latin typeface="Arial Black" pitchFamily="34" charset="0"/>
              </a:rPr>
              <a:t>ves se r</a:t>
            </a:r>
            <a:r>
              <a:rPr lang="en-US" sz="4000">
                <a:latin typeface="Arial Black" pitchFamily="34" charset="0"/>
              </a:rPr>
              <a:t>é</a:t>
            </a:r>
            <a:r>
              <a:rPr lang="en-NZ" sz="4000">
                <a:latin typeface="Arial Black" pitchFamily="34" charset="0"/>
              </a:rPr>
              <a:t>alisent, j’aurai mon propre garage </a:t>
            </a:r>
            <a:r>
              <a:rPr lang="en-US" sz="4000">
                <a:latin typeface="Arial Black" pitchFamily="34" charset="0"/>
              </a:rPr>
              <a:t>à</a:t>
            </a:r>
            <a:r>
              <a:rPr lang="en-NZ" sz="4000">
                <a:latin typeface="Arial Black" pitchFamily="34" charset="0"/>
              </a:rPr>
              <a:t> 30 ans.</a:t>
            </a:r>
            <a:endParaRPr lang="en-GB" sz="4000">
              <a:latin typeface="Arial Black" pitchFamily="34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827088" y="4149725"/>
            <a:ext cx="76327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4000">
                <a:latin typeface="Arial Black" pitchFamily="34" charset="0"/>
              </a:rPr>
              <a:t>Si j’ai de l’argent je voyagerai</a:t>
            </a:r>
            <a:endParaRPr lang="en-GB" sz="4000">
              <a:latin typeface="Arial Black" pitchFamily="34" charset="0"/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68313" y="2565400"/>
            <a:ext cx="784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2400">
                <a:latin typeface="Arial Black" pitchFamily="34" charset="0"/>
              </a:rPr>
              <a:t>If my dreams come true I will have my own garage when I am 30 years old.</a:t>
            </a:r>
            <a:endParaRPr lang="en-GB" sz="2400">
              <a:latin typeface="Arial Black" pitchFamily="34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476375" y="6092825"/>
            <a:ext cx="6408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2400">
                <a:latin typeface="Arial Black" pitchFamily="34" charset="0"/>
              </a:rPr>
              <a:t>If I have money I will travel.</a:t>
            </a:r>
            <a:endParaRPr lang="en-GB" sz="240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4" grpId="0"/>
      <p:bldP spid="2055" grpId="0"/>
      <p:bldP spid="205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50825" y="333375"/>
            <a:ext cx="8353425" cy="697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NZ" b="1" dirty="0"/>
              <a:t>Note:</a:t>
            </a:r>
          </a:p>
          <a:p>
            <a:pPr marL="342900" indent="-342900">
              <a:spcBef>
                <a:spcPct val="50000"/>
              </a:spcBef>
            </a:pPr>
            <a:r>
              <a:rPr lang="en-NZ" b="1" dirty="0"/>
              <a:t>There are three ways of using </a:t>
            </a:r>
            <a:r>
              <a:rPr lang="en-NZ" b="1" dirty="0" err="1"/>
              <a:t>si</a:t>
            </a:r>
            <a:r>
              <a:rPr lang="en-NZ" b="1" dirty="0"/>
              <a:t> in sentences in French and today we have seen two of them.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NZ" b="1" dirty="0"/>
              <a:t>Si + present tense followed by the second part in the future tense:</a:t>
            </a:r>
          </a:p>
          <a:p>
            <a:pPr marL="342900" indent="-342900">
              <a:spcBef>
                <a:spcPct val="50000"/>
              </a:spcBef>
            </a:pPr>
            <a:r>
              <a:rPr lang="en-NZ" b="1" dirty="0" err="1"/>
              <a:t>Eg</a:t>
            </a:r>
            <a:r>
              <a:rPr lang="en-NZ" b="1" dirty="0"/>
              <a:t>: Si </a:t>
            </a:r>
            <a:r>
              <a:rPr lang="en-NZ" b="1" dirty="0" err="1"/>
              <a:t>j’ai</a:t>
            </a:r>
            <a:r>
              <a:rPr lang="en-NZ" b="1" dirty="0"/>
              <a:t> de </a:t>
            </a:r>
            <a:r>
              <a:rPr lang="en-NZ" b="1" dirty="0" err="1"/>
              <a:t>l’argent</a:t>
            </a:r>
            <a:r>
              <a:rPr lang="en-NZ" b="1" dirty="0"/>
              <a:t> je </a:t>
            </a:r>
            <a:r>
              <a:rPr lang="en-NZ" b="1" dirty="0" err="1"/>
              <a:t>voyagerai</a:t>
            </a:r>
            <a:r>
              <a:rPr lang="en-NZ" b="1" dirty="0"/>
              <a:t>: If I have money, I will travel.</a:t>
            </a:r>
          </a:p>
          <a:p>
            <a:pPr marL="342900" indent="-342900">
              <a:spcBef>
                <a:spcPct val="50000"/>
              </a:spcBef>
            </a:pPr>
            <a:r>
              <a:rPr lang="en-NZ" b="1" dirty="0"/>
              <a:t> This use of ‘</a:t>
            </a:r>
            <a:r>
              <a:rPr lang="en-NZ" b="1" dirty="0" err="1"/>
              <a:t>si</a:t>
            </a:r>
            <a:r>
              <a:rPr lang="en-NZ" b="1" dirty="0"/>
              <a:t>’ implies that the thing in the second part of the sentence will happen if the thing in the </a:t>
            </a:r>
            <a:r>
              <a:rPr lang="en-NZ" b="1" dirty="0" err="1"/>
              <a:t>si</a:t>
            </a:r>
            <a:r>
              <a:rPr lang="en-NZ" b="1" dirty="0"/>
              <a:t> clause happens first – it implies that it is probable.</a:t>
            </a:r>
          </a:p>
          <a:p>
            <a:pPr marL="342900" indent="-342900">
              <a:spcBef>
                <a:spcPct val="50000"/>
              </a:spcBef>
            </a:pPr>
            <a:r>
              <a:rPr lang="en-NZ" b="1" dirty="0"/>
              <a:t>2) Si + imperfect tense, followed by the second part in the conditional tense:</a:t>
            </a:r>
          </a:p>
          <a:p>
            <a:pPr marL="342900" indent="-342900">
              <a:spcBef>
                <a:spcPct val="50000"/>
              </a:spcBef>
            </a:pPr>
            <a:r>
              <a:rPr lang="en-NZ" sz="2000" b="1" dirty="0" err="1"/>
              <a:t>Eg</a:t>
            </a:r>
            <a:r>
              <a:rPr lang="en-NZ" sz="2000" b="1" dirty="0"/>
              <a:t>: </a:t>
            </a:r>
            <a:r>
              <a:rPr lang="en-NZ" sz="2000" dirty="0"/>
              <a:t>Si je </a:t>
            </a:r>
            <a:r>
              <a:rPr lang="en-NZ" sz="2000" dirty="0" err="1"/>
              <a:t>faisais</a:t>
            </a:r>
            <a:r>
              <a:rPr lang="en-NZ" sz="2000" dirty="0"/>
              <a:t> le tour du </a:t>
            </a:r>
            <a:r>
              <a:rPr lang="en-NZ" sz="2000" dirty="0" err="1"/>
              <a:t>monde</a:t>
            </a:r>
            <a:r>
              <a:rPr lang="en-NZ" sz="2000" dirty="0"/>
              <a:t>, je </a:t>
            </a:r>
            <a:r>
              <a:rPr lang="en-NZ" sz="2000" dirty="0" err="1"/>
              <a:t>visiterais</a:t>
            </a:r>
            <a:r>
              <a:rPr lang="en-NZ" sz="2000" dirty="0"/>
              <a:t> beaucoup de pays: If I was to go on a world tour, I would visit lots of countries.</a:t>
            </a:r>
          </a:p>
          <a:p>
            <a:pPr marL="342900" indent="-342900">
              <a:spcBef>
                <a:spcPct val="50000"/>
              </a:spcBef>
            </a:pPr>
            <a:r>
              <a:rPr lang="en-NZ" sz="2000" dirty="0"/>
              <a:t>This use of </a:t>
            </a:r>
            <a:r>
              <a:rPr lang="en-NZ" sz="2000" dirty="0" err="1"/>
              <a:t>si</a:t>
            </a:r>
            <a:r>
              <a:rPr lang="en-NZ" sz="2000" dirty="0"/>
              <a:t> implies that there is a possibility of the thing happening.</a:t>
            </a:r>
          </a:p>
          <a:p>
            <a:pPr marL="342900" indent="-342900">
              <a:spcBef>
                <a:spcPct val="50000"/>
              </a:spcBef>
            </a:pPr>
            <a:endParaRPr lang="en-NZ" sz="2000" dirty="0"/>
          </a:p>
          <a:p>
            <a:pPr marL="342900" indent="-342900">
              <a:spcBef>
                <a:spcPct val="50000"/>
              </a:spcBef>
            </a:pPr>
            <a:r>
              <a:rPr lang="en-NZ" sz="2000" dirty="0"/>
              <a:t>Both these constructions can be used when talking about our future </a:t>
            </a:r>
            <a:r>
              <a:rPr lang="en-NZ" sz="2000" dirty="0" smtClean="0"/>
              <a:t>plans.</a:t>
            </a:r>
            <a:endParaRPr lang="en-NZ" sz="2000" dirty="0"/>
          </a:p>
          <a:p>
            <a:pPr marL="342900" indent="-342900">
              <a:spcBef>
                <a:spcPct val="50000"/>
              </a:spcBef>
            </a:pPr>
            <a:endParaRPr lang="en-GB" sz="2000" dirty="0"/>
          </a:p>
          <a:p>
            <a:pPr marL="342900" indent="-342900">
              <a:spcBef>
                <a:spcPct val="50000"/>
              </a:spcBef>
            </a:pP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68313" y="404813"/>
            <a:ext cx="79914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3600">
                <a:latin typeface="Arial Black" pitchFamily="34" charset="0"/>
              </a:rPr>
              <a:t>Write three sentences of each of these kinds of “si” structures that you might be able to use when talking about your future plans.</a:t>
            </a:r>
            <a:endParaRPr lang="en-GB" sz="360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611188" y="620713"/>
            <a:ext cx="7705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4000">
                <a:latin typeface="Arial Black" pitchFamily="34" charset="0"/>
              </a:rPr>
              <a:t>Si j’ai de bonnes notes, j’irai </a:t>
            </a:r>
            <a:r>
              <a:rPr lang="en-US" sz="4000">
                <a:latin typeface="Arial Black" pitchFamily="34" charset="0"/>
                <a:cs typeface="Arial" charset="0"/>
              </a:rPr>
              <a:t>à</a:t>
            </a:r>
            <a:r>
              <a:rPr lang="en-NZ" sz="4000">
                <a:latin typeface="Arial Black" pitchFamily="34" charset="0"/>
              </a:rPr>
              <a:t> l’universit</a:t>
            </a:r>
            <a:r>
              <a:rPr lang="en-US" sz="4000">
                <a:latin typeface="Arial Black" pitchFamily="34" charset="0"/>
                <a:cs typeface="Arial" charset="0"/>
              </a:rPr>
              <a:t>é.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39750" y="2349500"/>
            <a:ext cx="79200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2800">
                <a:latin typeface="Arial Black" pitchFamily="34" charset="0"/>
              </a:rPr>
              <a:t>If I have good marks I will go to university.</a:t>
            </a:r>
            <a:endParaRPr lang="en-GB" sz="2800">
              <a:latin typeface="Arial Black" pitchFamily="34" charset="0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187450" y="3573463"/>
            <a:ext cx="66960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4000">
                <a:latin typeface="Arial Black" pitchFamily="34" charset="0"/>
              </a:rPr>
              <a:t>Si je continue mes </a:t>
            </a:r>
            <a:r>
              <a:rPr lang="en-US" sz="4000">
                <a:latin typeface="Arial Black" pitchFamily="34" charset="0"/>
              </a:rPr>
              <a:t>é</a:t>
            </a:r>
            <a:r>
              <a:rPr lang="en-NZ" sz="4000">
                <a:latin typeface="Arial Black" pitchFamily="34" charset="0"/>
              </a:rPr>
              <a:t>tudes de fran</a:t>
            </a:r>
            <a:r>
              <a:rPr lang="en-US" sz="4000">
                <a:latin typeface="Arial Black" pitchFamily="34" charset="0"/>
              </a:rPr>
              <a:t>ç</a:t>
            </a:r>
            <a:r>
              <a:rPr lang="en-NZ" sz="4000">
                <a:latin typeface="Arial Black" pitchFamily="34" charset="0"/>
              </a:rPr>
              <a:t>ais, je travaillerai en France.</a:t>
            </a:r>
            <a:endParaRPr lang="en-GB" sz="4000">
              <a:latin typeface="Arial Black" pitchFamily="34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827088" y="5661025"/>
            <a:ext cx="77057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2800">
                <a:latin typeface="Arial Black" pitchFamily="34" charset="0"/>
              </a:rPr>
              <a:t>If I continue studying french, I will work in France.</a:t>
            </a:r>
            <a:endParaRPr lang="en-GB" sz="2800">
              <a:latin typeface="Arial Black" pitchFamily="34" charset="0"/>
            </a:endParaRPr>
          </a:p>
        </p:txBody>
      </p:sp>
      <p:sp>
        <p:nvSpPr>
          <p:cNvPr id="3080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6921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7" grpId="0"/>
      <p:bldP spid="3078" grpId="0"/>
      <p:bldP spid="307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755650" y="549275"/>
            <a:ext cx="770413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4000" b="1">
                <a:latin typeface="Arial Black" pitchFamily="34" charset="0"/>
              </a:rPr>
              <a:t>Si + Present tense then followed by what you are going to do in the future.</a:t>
            </a:r>
            <a:endParaRPr lang="en-GB" sz="4000" b="1">
              <a:latin typeface="Arial Black" pitchFamily="34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68313" y="5229225"/>
            <a:ext cx="81359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2800">
                <a:latin typeface="Arial Black" pitchFamily="34" charset="0"/>
              </a:rPr>
              <a:t>NB: Si can’t be followed directly by the future tense.</a:t>
            </a:r>
            <a:endParaRPr lang="en-GB" sz="2800">
              <a:latin typeface="Arial Black" pitchFamily="34" charset="0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39750" y="2924175"/>
            <a:ext cx="81359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2400">
                <a:latin typeface="Arial Black" pitchFamily="34" charset="0"/>
              </a:rPr>
              <a:t>This kind of sentence using si implies that what you are talking about is probable or quite likely to happen.</a:t>
            </a:r>
            <a:endParaRPr lang="en-GB" sz="2400">
              <a:latin typeface="Arial Black" pitchFamily="34" charset="0"/>
            </a:endParaRPr>
          </a:p>
        </p:txBody>
      </p:sp>
      <p:sp>
        <p:nvSpPr>
          <p:cNvPr id="4103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380288" y="3933825"/>
            <a:ext cx="1152525" cy="7905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  <p:bldP spid="41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68313" y="333375"/>
            <a:ext cx="8064500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NZ">
                <a:latin typeface="Arial Black" pitchFamily="34" charset="0"/>
              </a:rPr>
              <a:t>Try these examples:</a:t>
            </a:r>
          </a:p>
          <a:p>
            <a:pPr marL="342900" indent="-342900">
              <a:spcBef>
                <a:spcPct val="50000"/>
              </a:spcBef>
            </a:pPr>
            <a:endParaRPr lang="en-NZ">
              <a:latin typeface="Arial Black" pitchFamily="34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NZ">
                <a:latin typeface="Arial Black" pitchFamily="34" charset="0"/>
              </a:rPr>
              <a:t>If I can, I will study music.</a:t>
            </a:r>
          </a:p>
          <a:p>
            <a:pPr marL="342900" indent="-342900">
              <a:spcBef>
                <a:spcPct val="50000"/>
              </a:spcBef>
            </a:pPr>
            <a:endParaRPr lang="en-NZ">
              <a:latin typeface="Arial Black" pitchFamily="34" charset="0"/>
            </a:endParaRPr>
          </a:p>
          <a:p>
            <a:pPr marL="342900" indent="-342900">
              <a:spcBef>
                <a:spcPct val="50000"/>
              </a:spcBef>
            </a:pPr>
            <a:endParaRPr lang="en-NZ">
              <a:latin typeface="Arial Black" pitchFamily="34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endParaRPr lang="en-GB">
              <a:latin typeface="Arial Black" pitchFamily="34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716463" y="1196975"/>
            <a:ext cx="41767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>
                <a:latin typeface="Arial Black" pitchFamily="34" charset="0"/>
              </a:rPr>
              <a:t>Si je peux, j’</a:t>
            </a:r>
            <a:r>
              <a:rPr lang="en-US">
                <a:latin typeface="Arial Black" pitchFamily="34" charset="0"/>
                <a:cs typeface="Arial" charset="0"/>
              </a:rPr>
              <a:t>é</a:t>
            </a:r>
            <a:r>
              <a:rPr lang="en-NZ">
                <a:latin typeface="Arial Black" pitchFamily="34" charset="0"/>
              </a:rPr>
              <a:t>tudierai la musique.</a:t>
            </a:r>
            <a:endParaRPr lang="en-GB">
              <a:latin typeface="Arial Black" pitchFamily="34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23850" y="2205038"/>
            <a:ext cx="71294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>
                <a:latin typeface="Arial Black" pitchFamily="34" charset="0"/>
              </a:rPr>
              <a:t>2) If we don’t speak french, we will not be able to travel to france.</a:t>
            </a:r>
            <a:endParaRPr lang="en-GB">
              <a:latin typeface="Arial Black" pitchFamily="34" charset="0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684213" y="2924175"/>
            <a:ext cx="7273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>
                <a:latin typeface="Arial Black" pitchFamily="34" charset="0"/>
              </a:rPr>
              <a:t>Si on ne parle pas le fran</a:t>
            </a:r>
            <a:r>
              <a:rPr lang="en-US">
                <a:latin typeface="Arial Black" pitchFamily="34" charset="0"/>
                <a:cs typeface="Arial" charset="0"/>
              </a:rPr>
              <a:t>ç</a:t>
            </a:r>
            <a:r>
              <a:rPr lang="en-NZ">
                <a:latin typeface="Arial Black" pitchFamily="34" charset="0"/>
              </a:rPr>
              <a:t>ais, on ne pourra pas voyager en France.</a:t>
            </a:r>
            <a:endParaRPr lang="en-GB">
              <a:latin typeface="Arial Black" pitchFamily="34" charset="0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539750" y="3789363"/>
            <a:ext cx="741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>
                <a:latin typeface="Arial Black" pitchFamily="34" charset="0"/>
              </a:rPr>
              <a:t>3) I am going to get married if I find a someone that I like.</a:t>
            </a:r>
            <a:endParaRPr lang="en-GB">
              <a:latin typeface="Arial Black" pitchFamily="34" charset="0"/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827088" y="436562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dirty="0">
                <a:latin typeface="Arial Black" pitchFamily="34" charset="0"/>
              </a:rPr>
              <a:t>Je me </a:t>
            </a:r>
            <a:r>
              <a:rPr lang="en-NZ" dirty="0" err="1" smtClean="0">
                <a:latin typeface="Arial Black" pitchFamily="34" charset="0"/>
              </a:rPr>
              <a:t>marierai</a:t>
            </a:r>
            <a:r>
              <a:rPr lang="en-NZ" dirty="0" smtClean="0">
                <a:latin typeface="Arial Black" pitchFamily="34" charset="0"/>
              </a:rPr>
              <a:t> </a:t>
            </a:r>
            <a:r>
              <a:rPr lang="en-NZ" dirty="0" err="1">
                <a:latin typeface="Arial Black" pitchFamily="34" charset="0"/>
              </a:rPr>
              <a:t>si</a:t>
            </a:r>
            <a:r>
              <a:rPr lang="en-NZ" dirty="0">
                <a:latin typeface="Arial Black" pitchFamily="34" charset="0"/>
              </a:rPr>
              <a:t> je </a:t>
            </a:r>
            <a:r>
              <a:rPr lang="en-NZ" dirty="0" err="1">
                <a:latin typeface="Arial Black" pitchFamily="34" charset="0"/>
              </a:rPr>
              <a:t>trouve</a:t>
            </a:r>
            <a:r>
              <a:rPr lang="en-NZ" dirty="0">
                <a:latin typeface="Arial Black" pitchFamily="34" charset="0"/>
              </a:rPr>
              <a:t> </a:t>
            </a:r>
            <a:r>
              <a:rPr lang="en-NZ" dirty="0" err="1">
                <a:latin typeface="Arial Black" pitchFamily="34" charset="0"/>
              </a:rPr>
              <a:t>quelqu’un</a:t>
            </a:r>
            <a:r>
              <a:rPr lang="en-NZ" dirty="0">
                <a:latin typeface="Arial Black" pitchFamily="34" charset="0"/>
              </a:rPr>
              <a:t> </a:t>
            </a:r>
            <a:r>
              <a:rPr lang="en-NZ" dirty="0" err="1">
                <a:latin typeface="Arial Black" pitchFamily="34" charset="0"/>
              </a:rPr>
              <a:t>que</a:t>
            </a:r>
            <a:r>
              <a:rPr lang="en-NZ" dirty="0">
                <a:latin typeface="Arial Black" pitchFamily="34" charset="0"/>
              </a:rPr>
              <a:t> </a:t>
            </a:r>
            <a:r>
              <a:rPr lang="en-NZ" dirty="0" err="1">
                <a:latin typeface="Arial Black" pitchFamily="34" charset="0"/>
              </a:rPr>
              <a:t>j’aime</a:t>
            </a:r>
            <a:r>
              <a:rPr lang="en-NZ" dirty="0">
                <a:latin typeface="Arial Black" pitchFamily="34" charset="0"/>
              </a:rPr>
              <a:t>.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611188" y="5300663"/>
            <a:ext cx="80645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>
                <a:latin typeface="Arial Black" pitchFamily="34" charset="0"/>
              </a:rPr>
              <a:t>NB: The si part of the sentence doesn’t always have to be at the beginning , it can also come as the second part of the sentence like we see in example 3.</a:t>
            </a:r>
            <a:endParaRPr lang="en-GB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5128" grpId="0"/>
      <p:bldP spid="5130" grpId="0"/>
      <p:bldP spid="51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0" y="476250"/>
            <a:ext cx="88201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4000">
                <a:latin typeface="Arial Black" pitchFamily="34" charset="0"/>
              </a:rPr>
              <a:t>S’il gagnait au loto, il partirait en France.</a:t>
            </a:r>
            <a:endParaRPr lang="en-GB" sz="4000">
              <a:latin typeface="Arial Black" pitchFamily="34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11188" y="2060575"/>
            <a:ext cx="7921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2400">
                <a:latin typeface="Arial Black" pitchFamily="34" charset="0"/>
              </a:rPr>
              <a:t>If he was to win lotto, he would go to France.</a:t>
            </a:r>
            <a:endParaRPr lang="en-GB" sz="2400">
              <a:latin typeface="Arial Black" pitchFamily="34" charset="0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79388" y="3141663"/>
            <a:ext cx="85693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4000" dirty="0">
                <a:latin typeface="Arial Black" pitchFamily="34" charset="0"/>
              </a:rPr>
              <a:t>Si </a:t>
            </a:r>
            <a:r>
              <a:rPr lang="en-NZ" sz="4000" dirty="0" err="1">
                <a:latin typeface="Arial Black" pitchFamily="34" charset="0"/>
              </a:rPr>
              <a:t>j’habitais</a:t>
            </a:r>
            <a:r>
              <a:rPr lang="en-NZ" sz="4000" dirty="0">
                <a:latin typeface="Arial Black" pitchFamily="34" charset="0"/>
              </a:rPr>
              <a:t> en Europe, je </a:t>
            </a:r>
            <a:r>
              <a:rPr lang="en-NZ" sz="4000" dirty="0" err="1">
                <a:latin typeface="Arial Black" pitchFamily="34" charset="0"/>
              </a:rPr>
              <a:t>pourrais</a:t>
            </a:r>
            <a:r>
              <a:rPr lang="en-NZ" sz="4000" dirty="0">
                <a:latin typeface="Arial Black" pitchFamily="34" charset="0"/>
              </a:rPr>
              <a:t> </a:t>
            </a:r>
            <a:r>
              <a:rPr lang="en-NZ" sz="4000" dirty="0" err="1">
                <a:latin typeface="Arial Black" pitchFamily="34" charset="0"/>
              </a:rPr>
              <a:t>parler</a:t>
            </a:r>
            <a:r>
              <a:rPr lang="en-NZ" sz="4000" dirty="0">
                <a:latin typeface="Arial Black" pitchFamily="34" charset="0"/>
              </a:rPr>
              <a:t> </a:t>
            </a:r>
            <a:r>
              <a:rPr lang="en-NZ" sz="4000" dirty="0" err="1" smtClean="0">
                <a:latin typeface="Arial Black" pitchFamily="34" charset="0"/>
              </a:rPr>
              <a:t>couramment</a:t>
            </a:r>
            <a:r>
              <a:rPr lang="en-NZ" sz="4000" dirty="0" smtClean="0">
                <a:latin typeface="Arial Black" pitchFamily="34" charset="0"/>
              </a:rPr>
              <a:t> </a:t>
            </a:r>
            <a:r>
              <a:rPr lang="en-NZ" sz="4000" dirty="0" err="1">
                <a:latin typeface="Arial Black" pitchFamily="34" charset="0"/>
              </a:rPr>
              <a:t>trois</a:t>
            </a:r>
            <a:r>
              <a:rPr lang="en-NZ" sz="4000" dirty="0">
                <a:latin typeface="Arial Black" pitchFamily="34" charset="0"/>
              </a:rPr>
              <a:t> </a:t>
            </a:r>
            <a:r>
              <a:rPr lang="en-NZ" sz="4000" dirty="0" err="1">
                <a:latin typeface="Arial Black" pitchFamily="34" charset="0"/>
              </a:rPr>
              <a:t>langues</a:t>
            </a:r>
            <a:r>
              <a:rPr lang="en-NZ" sz="4000" dirty="0">
                <a:latin typeface="Arial Black" pitchFamily="34" charset="0"/>
              </a:rPr>
              <a:t>.</a:t>
            </a:r>
            <a:endParaRPr lang="en-GB" sz="4000" dirty="0">
              <a:latin typeface="Arial Black" pitchFamily="34" charset="0"/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95288" y="5734050"/>
            <a:ext cx="828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2400">
                <a:latin typeface="Arial Black" pitchFamily="34" charset="0"/>
              </a:rPr>
              <a:t>If I was to live in Europe, I would be able to speak three languages fluently.</a:t>
            </a:r>
            <a:endParaRPr lang="en-GB" sz="240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  <p:bldP spid="6151" grpId="0"/>
      <p:bldP spid="61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23850" y="333375"/>
            <a:ext cx="85677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4000" dirty="0">
                <a:latin typeface="Arial Black" pitchFamily="34" charset="0"/>
              </a:rPr>
              <a:t>Si je me </a:t>
            </a:r>
            <a:r>
              <a:rPr lang="en-NZ" sz="4000" dirty="0" err="1" smtClean="0">
                <a:latin typeface="Arial Black" pitchFamily="34" charset="0"/>
              </a:rPr>
              <a:t>mariais</a:t>
            </a:r>
            <a:r>
              <a:rPr lang="en-NZ" sz="4000" dirty="0">
                <a:latin typeface="Arial Black" pitchFamily="34" charset="0"/>
              </a:rPr>
              <a:t>, </a:t>
            </a:r>
            <a:r>
              <a:rPr lang="en-NZ" sz="4000" dirty="0" err="1">
                <a:latin typeface="Arial Black" pitchFamily="34" charset="0"/>
              </a:rPr>
              <a:t>j’aurais</a:t>
            </a:r>
            <a:r>
              <a:rPr lang="en-NZ" sz="4000" dirty="0">
                <a:latin typeface="Arial Black" pitchFamily="34" charset="0"/>
              </a:rPr>
              <a:t> </a:t>
            </a:r>
            <a:r>
              <a:rPr lang="en-NZ" sz="4000" dirty="0" err="1">
                <a:latin typeface="Arial Black" pitchFamily="34" charset="0"/>
              </a:rPr>
              <a:t>quatre</a:t>
            </a:r>
            <a:r>
              <a:rPr lang="en-NZ" sz="4000" dirty="0">
                <a:latin typeface="Arial Black" pitchFamily="34" charset="0"/>
              </a:rPr>
              <a:t> </a:t>
            </a:r>
            <a:r>
              <a:rPr lang="en-NZ" sz="4000" dirty="0" err="1">
                <a:latin typeface="Arial Black" pitchFamily="34" charset="0"/>
              </a:rPr>
              <a:t>enfants</a:t>
            </a:r>
            <a:r>
              <a:rPr lang="en-NZ" sz="4000" dirty="0">
                <a:latin typeface="Arial Black" pitchFamily="34" charset="0"/>
              </a:rPr>
              <a:t>.</a:t>
            </a:r>
            <a:endParaRPr lang="en-GB" sz="4000" dirty="0">
              <a:latin typeface="Arial Black" pitchFamily="34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11188" y="2133600"/>
            <a:ext cx="80645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2400">
                <a:latin typeface="Arial Black" pitchFamily="34" charset="0"/>
              </a:rPr>
              <a:t>If I was to get married, I would have four children.</a:t>
            </a:r>
            <a:endParaRPr lang="en-GB" sz="2400">
              <a:latin typeface="Arial Black" pitchFamily="34" charset="0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827088" y="3716338"/>
            <a:ext cx="7632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79388" y="3213100"/>
            <a:ext cx="85693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4000">
                <a:latin typeface="Arial Black" pitchFamily="34" charset="0"/>
              </a:rPr>
              <a:t>Si je ferais le tour du monde, je visiterais beaucoup de pays!</a:t>
            </a:r>
            <a:endParaRPr lang="en-GB" sz="4000">
              <a:latin typeface="Arial Black" pitchFamily="34" charset="0"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84213" y="5661025"/>
            <a:ext cx="79200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2400">
                <a:latin typeface="Arial Black" pitchFamily="34" charset="0"/>
              </a:rPr>
              <a:t>If I was to go on a world tour, I would visit lots of countries.</a:t>
            </a:r>
            <a:endParaRPr lang="en-GB" sz="2400">
              <a:latin typeface="Arial Black" pitchFamily="34" charset="0"/>
            </a:endParaRPr>
          </a:p>
        </p:txBody>
      </p:sp>
      <p:sp>
        <p:nvSpPr>
          <p:cNvPr id="7177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67625" y="6381750"/>
            <a:ext cx="1225550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7178" name="AutoShape 1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021388"/>
            <a:ext cx="433388" cy="8366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5" grpId="0"/>
      <p:bldP spid="71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68313" y="404813"/>
            <a:ext cx="8280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4000">
                <a:latin typeface="Arial Black" pitchFamily="34" charset="0"/>
              </a:rPr>
              <a:t>What tenses are these sentences using with si?</a:t>
            </a:r>
            <a:endParaRPr lang="en-GB" sz="4000">
              <a:latin typeface="Arial Black" pitchFamily="34" charset="0"/>
            </a:endParaRPr>
          </a:p>
        </p:txBody>
      </p:sp>
      <p:sp>
        <p:nvSpPr>
          <p:cNvPr id="8197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3635375" y="2133600"/>
            <a:ext cx="2016125" cy="12239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611188" y="4365625"/>
            <a:ext cx="820896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4000">
                <a:latin typeface="Arial Black" pitchFamily="34" charset="0"/>
              </a:rPr>
              <a:t>Si + imperfect, followed by the conditional.</a:t>
            </a:r>
            <a:endParaRPr lang="en-GB" sz="400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95288" y="549275"/>
            <a:ext cx="80645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4000">
                <a:latin typeface="Arial Black" pitchFamily="34" charset="0"/>
              </a:rPr>
              <a:t>What meaning does this imply?</a:t>
            </a:r>
            <a:endParaRPr lang="en-GB" sz="4000">
              <a:latin typeface="Arial Black" pitchFamily="34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50825" y="2781300"/>
            <a:ext cx="8497888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3200">
                <a:latin typeface="Arial Black" pitchFamily="34" charset="0"/>
              </a:rPr>
              <a:t>That what you say in the second half of the sentence with out the si is possible, but it is not definite that it is going to happen.</a:t>
            </a:r>
            <a:endParaRPr lang="en-GB" sz="3200">
              <a:latin typeface="Arial Black" pitchFamily="34" charset="0"/>
            </a:endParaRPr>
          </a:p>
        </p:txBody>
      </p:sp>
      <p:sp>
        <p:nvSpPr>
          <p:cNvPr id="9222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35375" y="5516563"/>
            <a:ext cx="2952750" cy="7921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79388" y="404813"/>
            <a:ext cx="86407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/>
              <a:t>Try these examples:</a:t>
            </a:r>
            <a:endParaRPr lang="en-GB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50825" y="1268413"/>
            <a:ext cx="8281988" cy="408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NZ"/>
              <a:t>If I was to earn lots of money I could retire when I am 30.</a:t>
            </a:r>
          </a:p>
          <a:p>
            <a:pPr marL="342900" indent="-342900">
              <a:spcBef>
                <a:spcPct val="50000"/>
              </a:spcBef>
            </a:pPr>
            <a:endParaRPr lang="en-NZ"/>
          </a:p>
          <a:p>
            <a:pPr marL="342900" indent="-342900">
              <a:spcBef>
                <a:spcPct val="50000"/>
              </a:spcBef>
            </a:pPr>
            <a:endParaRPr lang="en-NZ"/>
          </a:p>
          <a:p>
            <a:pPr marL="342900" indent="-342900">
              <a:spcBef>
                <a:spcPct val="50000"/>
              </a:spcBef>
            </a:pPr>
            <a:r>
              <a:rPr lang="en-NZ"/>
              <a:t>2) If my brother was to live in New Zealand, I would visit him more often.</a:t>
            </a:r>
          </a:p>
          <a:p>
            <a:pPr marL="342900" indent="-342900">
              <a:spcBef>
                <a:spcPct val="50000"/>
              </a:spcBef>
            </a:pPr>
            <a:endParaRPr lang="en-NZ"/>
          </a:p>
          <a:p>
            <a:pPr marL="342900" indent="-342900">
              <a:spcBef>
                <a:spcPct val="50000"/>
              </a:spcBef>
            </a:pPr>
            <a:endParaRPr lang="en-NZ"/>
          </a:p>
          <a:p>
            <a:pPr marL="342900" indent="-342900">
              <a:spcBef>
                <a:spcPct val="50000"/>
              </a:spcBef>
            </a:pPr>
            <a:r>
              <a:rPr lang="en-NZ"/>
              <a:t>3) If I was to do volunteer work in Africa, I would meet lots of interesting people.</a:t>
            </a:r>
          </a:p>
          <a:p>
            <a:pPr marL="342900" indent="-342900">
              <a:spcBef>
                <a:spcPct val="50000"/>
              </a:spcBef>
            </a:pPr>
            <a:endParaRPr lang="en-NZ"/>
          </a:p>
          <a:p>
            <a:pPr marL="342900" indent="-342900">
              <a:spcBef>
                <a:spcPct val="50000"/>
              </a:spcBef>
            </a:pPr>
            <a:endParaRPr lang="en-NZ"/>
          </a:p>
          <a:p>
            <a:pPr marL="342900" indent="-342900">
              <a:spcBef>
                <a:spcPct val="50000"/>
              </a:spcBef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686</Words>
  <Application>Microsoft Office PowerPoint</Application>
  <PresentationFormat>On-screen Show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edtech</dc:creator>
  <cp:lastModifiedBy>scollett</cp:lastModifiedBy>
  <cp:revision>9</cp:revision>
  <dcterms:created xsi:type="dcterms:W3CDTF">2006-05-02T01:53:52Z</dcterms:created>
  <dcterms:modified xsi:type="dcterms:W3CDTF">2010-10-10T23:13:45Z</dcterms:modified>
</cp:coreProperties>
</file>